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3" r:id="rId2"/>
    <p:sldId id="256" r:id="rId3"/>
    <p:sldId id="257" r:id="rId4"/>
    <p:sldId id="258" r:id="rId5"/>
    <p:sldId id="264" r:id="rId6"/>
    <p:sldId id="266" r:id="rId7"/>
    <p:sldId id="267" r:id="rId8"/>
    <p:sldId id="268" r:id="rId9"/>
  </p:sldIdLst>
  <p:sldSz cx="6858000" cy="9144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864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Relationship Id="rId9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12" Type="http://schemas.openxmlformats.org/officeDocument/2006/relationships/image" Target="../media/image37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11" Type="http://schemas.openxmlformats.org/officeDocument/2006/relationships/image" Target="../media/image36.wmf"/><Relationship Id="rId5" Type="http://schemas.openxmlformats.org/officeDocument/2006/relationships/image" Target="../media/image30.wmf"/><Relationship Id="rId10" Type="http://schemas.openxmlformats.org/officeDocument/2006/relationships/image" Target="../media/image35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Relationship Id="rId9" Type="http://schemas.openxmlformats.org/officeDocument/2006/relationships/image" Target="../media/image4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ABE20C7-57BB-43FC-AC33-65E531CB3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977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7C505-84DA-4F92-B21C-0589DA160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72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7FD2E-8F58-43AE-9D6C-A87E94F00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17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F295E-05A2-41BE-8BFE-0596471BDD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1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62D63-4D97-4BCB-BDB9-1946A1B569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655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368A8-35B1-439F-B8DF-E533C31AA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03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E94DB-553C-4A54-9C25-444B6F8621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78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8532C-803C-4E9D-AF4E-011B70EC1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9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8F7B1-AE7D-4D7B-A8A0-A09E7F843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30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372CC-304B-44B5-809F-537EC0CEE3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35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F7E21-BBCC-45A6-8BE4-2C12F7615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417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F0767-2384-4861-A666-64D907D1B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8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83ACBFD-8400-4D38-B12B-960551547A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5.bin"/><Relationship Id="rId4" Type="http://schemas.openxmlformats.org/officeDocument/2006/relationships/image" Target="../media/image1.wmf"/><Relationship Id="rId9" Type="http://schemas.openxmlformats.org/officeDocument/2006/relationships/image" Target="../media/image3.wmf"/><Relationship Id="rId14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3.bin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1.png"/><Relationship Id="rId10" Type="http://schemas.openxmlformats.org/officeDocument/2006/relationships/image" Target="../media/image12.png"/><Relationship Id="rId4" Type="http://schemas.openxmlformats.org/officeDocument/2006/relationships/image" Target="../media/image8.wmf"/><Relationship Id="rId9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wmf"/><Relationship Id="rId20" Type="http://schemas.openxmlformats.org/officeDocument/2006/relationships/image" Target="../media/image25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0.wmf"/><Relationship Id="rId19" Type="http://schemas.openxmlformats.org/officeDocument/2006/relationships/oleObject" Target="../embeddings/oleObject28.bin"/><Relationship Id="rId4" Type="http://schemas.openxmlformats.org/officeDocument/2006/relationships/image" Target="../media/image17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34.bin"/><Relationship Id="rId18" Type="http://schemas.openxmlformats.org/officeDocument/2006/relationships/image" Target="../media/image33.wmf"/><Relationship Id="rId26" Type="http://schemas.openxmlformats.org/officeDocument/2006/relationships/image" Target="../media/image37.wmf"/><Relationship Id="rId3" Type="http://schemas.openxmlformats.org/officeDocument/2006/relationships/oleObject" Target="../embeddings/oleObject29.bin"/><Relationship Id="rId21" Type="http://schemas.openxmlformats.org/officeDocument/2006/relationships/oleObject" Target="../embeddings/oleObject38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30.wmf"/><Relationship Id="rId17" Type="http://schemas.openxmlformats.org/officeDocument/2006/relationships/oleObject" Target="../embeddings/oleObject36.bin"/><Relationship Id="rId25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2.wmf"/><Relationship Id="rId20" Type="http://schemas.openxmlformats.org/officeDocument/2006/relationships/image" Target="../media/image34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33.bin"/><Relationship Id="rId24" Type="http://schemas.openxmlformats.org/officeDocument/2006/relationships/image" Target="../media/image36.wmf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5.bin"/><Relationship Id="rId23" Type="http://schemas.openxmlformats.org/officeDocument/2006/relationships/oleObject" Target="../embeddings/oleObject39.bin"/><Relationship Id="rId10" Type="http://schemas.openxmlformats.org/officeDocument/2006/relationships/image" Target="../media/image29.wmf"/><Relationship Id="rId19" Type="http://schemas.openxmlformats.org/officeDocument/2006/relationships/oleObject" Target="../embeddings/oleObject37.bin"/><Relationship Id="rId4" Type="http://schemas.openxmlformats.org/officeDocument/2006/relationships/image" Target="../media/image26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31.wmf"/><Relationship Id="rId22" Type="http://schemas.openxmlformats.org/officeDocument/2006/relationships/image" Target="../media/image3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oleObject" Target="../embeddings/oleObject46.bin"/><Relationship Id="rId18" Type="http://schemas.openxmlformats.org/officeDocument/2006/relationships/image" Target="../media/image45.wmf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42.wmf"/><Relationship Id="rId17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4.wmf"/><Relationship Id="rId20" Type="http://schemas.openxmlformats.org/officeDocument/2006/relationships/image" Target="../media/image46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5" Type="http://schemas.openxmlformats.org/officeDocument/2006/relationships/oleObject" Target="../embeddings/oleObject47.bin"/><Relationship Id="rId10" Type="http://schemas.openxmlformats.org/officeDocument/2006/relationships/image" Target="../media/image41.wmf"/><Relationship Id="rId19" Type="http://schemas.openxmlformats.org/officeDocument/2006/relationships/oleObject" Target="../embeddings/oleObject49.bin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4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799558" y="2743200"/>
            <a:ext cx="501611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400" b="1" dirty="0" smtClean="0">
                <a:solidFill>
                  <a:srgbClr val="FF0000"/>
                </a:solidFill>
              </a:rPr>
              <a:t>5.3:</a:t>
            </a:r>
          </a:p>
          <a:p>
            <a:pPr algn="ctr" eaLnBrk="1" hangingPunct="1"/>
            <a:r>
              <a:rPr lang="en-US" sz="4400" b="1" dirty="0" smtClean="0">
                <a:solidFill>
                  <a:srgbClr val="FF0000"/>
                </a:solidFill>
              </a:rPr>
              <a:t>Inverse </a:t>
            </a:r>
            <a:r>
              <a:rPr lang="en-US" sz="4400" b="1" dirty="0">
                <a:solidFill>
                  <a:srgbClr val="FF0000"/>
                </a:solidFill>
              </a:rPr>
              <a:t>Functions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17488" y="8482013"/>
            <a:ext cx="26717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bg1"/>
                </a:solidFill>
              </a:rPr>
              <a:t>Badlands, South Dakota</a:t>
            </a:r>
            <a:endParaRPr lang="en-US" sz="1400">
              <a:solidFill>
                <a:schemeClr val="bg1"/>
              </a:solidFill>
            </a:endParaRPr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342900" y="7315200"/>
            <a:ext cx="7054850" cy="246063"/>
            <a:chOff x="288" y="4166"/>
            <a:chExt cx="5925" cy="116"/>
          </a:xfrm>
        </p:grpSpPr>
        <p:sp>
          <p:nvSpPr>
            <p:cNvPr id="9221" name="Text Box 5"/>
            <p:cNvSpPr txBox="1">
              <a:spLocks noChangeArrowheads="1"/>
            </p:cNvSpPr>
            <p:nvPr/>
          </p:nvSpPr>
          <p:spPr bwMode="auto">
            <a:xfrm>
              <a:off x="3408" y="4166"/>
              <a:ext cx="280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000">
                  <a:solidFill>
                    <a:schemeClr val="bg1"/>
                  </a:solidFill>
                </a:rPr>
                <a:t>Greg Kelly, Hanford High School, Richland, Washington</a:t>
              </a:r>
            </a:p>
          </p:txBody>
        </p:sp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288" y="4166"/>
              <a:ext cx="148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000">
                  <a:solidFill>
                    <a:schemeClr val="bg1"/>
                  </a:solidFill>
                </a:rPr>
                <a:t>Photo by Vickie Kelly,  1993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Text Box 4"/>
          <p:cNvSpPr txBox="1">
            <a:spLocks noChangeArrowheads="1"/>
          </p:cNvSpPr>
          <p:nvPr/>
        </p:nvSpPr>
        <p:spPr bwMode="auto">
          <a:xfrm>
            <a:off x="1289158" y="4665"/>
            <a:ext cx="3728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Recall from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Precalculus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13996" y="606241"/>
            <a:ext cx="6686550" cy="1384995"/>
            <a:chOff x="-13996" y="606241"/>
            <a:chExt cx="6686550" cy="1384995"/>
          </a:xfrm>
        </p:grpSpPr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-13996" y="606241"/>
              <a:ext cx="6686550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The inverse,            of the function       can be found by interchanging the domain and range.</a:t>
              </a:r>
            </a:p>
          </p:txBody>
        </p:sp>
        <p:graphicFrame>
          <p:nvGraphicFramePr>
            <p:cNvPr id="205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2417625"/>
                </p:ext>
              </p:extLst>
            </p:nvPr>
          </p:nvGraphicFramePr>
          <p:xfrm>
            <a:off x="5129230" y="606241"/>
            <a:ext cx="381000" cy="541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5" name="Equation" r:id="rId3" imgW="152280" imgH="203040" progId="Equation.3">
                    <p:embed/>
                  </p:oleObj>
                </mc:Choice>
                <mc:Fallback>
                  <p:oleObj name="Equation" r:id="rId3" imgW="152280" imgH="2030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29230" y="606241"/>
                          <a:ext cx="381000" cy="541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8780103"/>
                </p:ext>
              </p:extLst>
            </p:nvPr>
          </p:nvGraphicFramePr>
          <p:xfrm>
            <a:off x="2133600" y="648934"/>
            <a:ext cx="604032" cy="547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6" name="Equation" r:id="rId5" imgW="253800" imgH="228600" progId="Equation.3">
                    <p:embed/>
                  </p:oleObj>
                </mc:Choice>
                <mc:Fallback>
                  <p:oleObj name="Equation" r:id="rId5" imgW="25380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33600" y="648934"/>
                          <a:ext cx="604032" cy="547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"/>
          <p:cNvGrpSpPr/>
          <p:nvPr/>
        </p:nvGrpSpPr>
        <p:grpSpPr>
          <a:xfrm>
            <a:off x="0" y="2209800"/>
            <a:ext cx="6633483" cy="954107"/>
            <a:chOff x="0" y="2209800"/>
            <a:chExt cx="6633483" cy="954107"/>
          </a:xfrm>
        </p:grpSpPr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0" y="2209800"/>
              <a:ext cx="6633483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800" dirty="0" err="1">
                  <a:latin typeface="Times New Roman" pitchFamily="18" charset="0"/>
                  <a:cs typeface="Times New Roman" pitchFamily="18" charset="0"/>
                </a:rPr>
                <a:t>ie</a:t>
              </a:r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. The domain of       is equal to the range 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of</a:t>
              </a:r>
            </a:p>
            <a:p>
              <a:pPr eaLnBrk="1" hangingPunct="1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       </a:t>
              </a:r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and vice versa.</a:t>
              </a:r>
            </a:p>
          </p:txBody>
        </p:sp>
        <p:graphicFrame>
          <p:nvGraphicFramePr>
            <p:cNvPr id="2057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7664619"/>
                </p:ext>
              </p:extLst>
            </p:nvPr>
          </p:nvGraphicFramePr>
          <p:xfrm>
            <a:off x="304800" y="2600668"/>
            <a:ext cx="342900" cy="547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7" name="Equation" r:id="rId7" imgW="253800" imgH="228600" progId="Equation.3">
                    <p:embed/>
                  </p:oleObj>
                </mc:Choice>
                <mc:Fallback>
                  <p:oleObj name="Equation" r:id="rId7" imgW="253800" imgH="2286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800" y="2600668"/>
                          <a:ext cx="342900" cy="547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8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84500174"/>
                </p:ext>
              </p:extLst>
            </p:nvPr>
          </p:nvGraphicFramePr>
          <p:xfrm>
            <a:off x="2707238" y="2226935"/>
            <a:ext cx="6096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8" name="Equation" r:id="rId8" imgW="152280" imgH="203040" progId="Equation.3">
                    <p:embed/>
                  </p:oleObj>
                </mc:Choice>
                <mc:Fallback>
                  <p:oleObj name="Equation" r:id="rId8" imgW="152280" imgH="2030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07238" y="2226935"/>
                          <a:ext cx="609600" cy="488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-13996" y="3163906"/>
            <a:ext cx="68719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If you use function composition on the two functions:</a:t>
            </a:r>
          </a:p>
        </p:txBody>
      </p:sp>
      <p:graphicFrame>
        <p:nvGraphicFramePr>
          <p:cNvPr id="206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2171721"/>
              </p:ext>
            </p:extLst>
          </p:nvPr>
        </p:nvGraphicFramePr>
        <p:xfrm>
          <a:off x="57126" y="4090732"/>
          <a:ext cx="450373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Equation" r:id="rId10" imgW="1663560" imgH="228600" progId="Equation.3">
                  <p:embed/>
                </p:oleObj>
              </mc:Choice>
              <mc:Fallback>
                <p:oleObj name="Equation" r:id="rId10" imgW="166356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26" y="4090732"/>
                        <a:ext cx="450373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0" y="4871782"/>
            <a:ext cx="45608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Definition of Inverse Function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0" y="5396557"/>
            <a:ext cx="54788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function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is the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inverse function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function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if:</a:t>
            </a:r>
          </a:p>
        </p:txBody>
      </p:sp>
      <p:graphicFrame>
        <p:nvGraphicFramePr>
          <p:cNvPr id="103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261702"/>
              </p:ext>
            </p:extLst>
          </p:nvPr>
        </p:nvGraphicFramePr>
        <p:xfrm>
          <a:off x="3386138" y="4427538"/>
          <a:ext cx="857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" name="Equation" r:id="rId12" imgW="114120" imgH="215640" progId="Equation.3">
                  <p:embed/>
                </p:oleObj>
              </mc:Choice>
              <mc:Fallback>
                <p:oleObj name="Equation" r:id="rId12" imgW="114120" imgH="215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6138" y="4427538"/>
                        <a:ext cx="85725" cy="28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0" y="6668433"/>
            <a:ext cx="6898499" cy="2059858"/>
            <a:chOff x="0" y="6668433"/>
            <a:chExt cx="6898499" cy="2059858"/>
          </a:xfrm>
        </p:grpSpPr>
        <p:grpSp>
          <p:nvGrpSpPr>
            <p:cNvPr id="6" name="Group 5"/>
            <p:cNvGrpSpPr/>
            <p:nvPr/>
          </p:nvGrpSpPr>
          <p:grpSpPr>
            <a:xfrm>
              <a:off x="0" y="6668433"/>
              <a:ext cx="6898499" cy="692150"/>
              <a:chOff x="609600" y="5994400"/>
              <a:chExt cx="6898499" cy="692150"/>
            </a:xfrm>
          </p:grpSpPr>
          <p:graphicFrame>
            <p:nvGraphicFramePr>
              <p:cNvPr id="2063" name="Object 1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50611519"/>
                  </p:ext>
                </p:extLst>
              </p:nvPr>
            </p:nvGraphicFramePr>
            <p:xfrm>
              <a:off x="609600" y="5994400"/>
              <a:ext cx="2476500" cy="6921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1" name="Equation" r:id="rId14" imgW="774360" imgH="203040" progId="Equation.3">
                      <p:embed/>
                    </p:oleObj>
                  </mc:Choice>
                  <mc:Fallback>
                    <p:oleObj name="Equation" r:id="rId14" imgW="774360" imgH="203040" progId="Equation.3">
                      <p:embed/>
                      <p:pic>
                        <p:nvPicPr>
                          <p:cNvPr id="0" name="Object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9600" y="5994400"/>
                            <a:ext cx="2476500" cy="6921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64" name="Text Box 16"/>
              <p:cNvSpPr txBox="1">
                <a:spLocks noChangeArrowheads="1"/>
              </p:cNvSpPr>
              <p:nvPr/>
            </p:nvSpPr>
            <p:spPr bwMode="auto">
              <a:xfrm>
                <a:off x="3189288" y="6145213"/>
                <a:ext cx="431881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2800">
                    <a:latin typeface="Times New Roman" pitchFamily="18" charset="0"/>
                    <a:cs typeface="Times New Roman" pitchFamily="18" charset="0"/>
                  </a:rPr>
                  <a:t>for each </a:t>
                </a:r>
                <a:r>
                  <a:rPr lang="en-US" sz="2800" i="1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US" sz="2800">
                    <a:latin typeface="Times New Roman" pitchFamily="18" charset="0"/>
                    <a:cs typeface="Times New Roman" pitchFamily="18" charset="0"/>
                  </a:rPr>
                  <a:t> in the domain of </a:t>
                </a:r>
                <a:r>
                  <a:rPr lang="en-US" sz="2800" i="1">
                    <a:latin typeface="Times New Roman" pitchFamily="18" charset="0"/>
                    <a:cs typeface="Times New Roman" pitchFamily="18" charset="0"/>
                  </a:rPr>
                  <a:t>g</a:t>
                </a:r>
                <a:endParaRPr lang="en-US" sz="28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065" name="Text Box 17"/>
            <p:cNvSpPr txBox="1">
              <a:spLocks noChangeArrowheads="1"/>
            </p:cNvSpPr>
            <p:nvPr/>
          </p:nvSpPr>
          <p:spPr bwMode="auto">
            <a:xfrm>
              <a:off x="304800" y="7557245"/>
              <a:ext cx="70243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and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0433" y="8009153"/>
              <a:ext cx="6612121" cy="719138"/>
              <a:chOff x="60433" y="8009153"/>
              <a:chExt cx="6612121" cy="719138"/>
            </a:xfrm>
          </p:grpSpPr>
          <p:graphicFrame>
            <p:nvGraphicFramePr>
              <p:cNvPr id="2066" name="Objec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69449809"/>
                  </p:ext>
                </p:extLst>
              </p:nvPr>
            </p:nvGraphicFramePr>
            <p:xfrm>
              <a:off x="60433" y="8009153"/>
              <a:ext cx="2457450" cy="7191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22" name="Equation" r:id="rId16" imgW="774360" imgH="203040" progId="Equation.3">
                      <p:embed/>
                    </p:oleObj>
                  </mc:Choice>
                  <mc:Fallback>
                    <p:oleObj name="Equation" r:id="rId16" imgW="774360" imgH="203040" progId="Equation.3">
                      <p:embed/>
                      <p:pic>
                        <p:nvPicPr>
                          <p:cNvPr id="0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433" y="8009153"/>
                            <a:ext cx="2457450" cy="7191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68" name="Text Box 20"/>
              <p:cNvSpPr txBox="1">
                <a:spLocks noChangeArrowheads="1"/>
              </p:cNvSpPr>
              <p:nvPr/>
            </p:nvSpPr>
            <p:spPr bwMode="auto">
              <a:xfrm>
                <a:off x="2433893" y="8130073"/>
                <a:ext cx="423866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for each </a:t>
                </a:r>
                <a:r>
                  <a:rPr lang="en-US" sz="28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in the domain of </a:t>
                </a:r>
                <a:r>
                  <a:rPr lang="en-US" sz="2800" i="1" dirty="0">
                    <a:latin typeface="Times New Roman" pitchFamily="18" charset="0"/>
                    <a:cs typeface="Times New Roman" pitchFamily="18" charset="0"/>
                  </a:rPr>
                  <a:t>f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/>
      <p:bldP spid="2061" grpId="0"/>
      <p:bldP spid="20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Text Box 4"/>
          <p:cNvSpPr txBox="1">
            <a:spLocks noChangeArrowheads="1"/>
          </p:cNvSpPr>
          <p:nvPr/>
        </p:nvSpPr>
        <p:spPr bwMode="auto">
          <a:xfrm>
            <a:off x="461962" y="304800"/>
            <a:ext cx="6067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Some important properties of inverse functions: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0" y="778906"/>
            <a:ext cx="6906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1) If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the inverse of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then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also the inverse of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g.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99751" y="1362074"/>
            <a:ext cx="7005809" cy="1293258"/>
            <a:chOff x="-20216" y="2183740"/>
            <a:chExt cx="5943600" cy="1293258"/>
          </a:xfrm>
        </p:grpSpPr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-20216" y="2276669"/>
              <a:ext cx="5943600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2) The domain of          is equal to the range of      and the range of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 f 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-1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  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is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equal to the domain of 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    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  <p:graphicFrame>
          <p:nvGraphicFramePr>
            <p:cNvPr id="3081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54654588"/>
                </p:ext>
              </p:extLst>
            </p:nvPr>
          </p:nvGraphicFramePr>
          <p:xfrm>
            <a:off x="4783619" y="2183740"/>
            <a:ext cx="614855" cy="547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6" name="Equation" r:id="rId3" imgW="253800" imgH="228600" progId="Equation.3">
                    <p:embed/>
                  </p:oleObj>
                </mc:Choice>
                <mc:Fallback>
                  <p:oleObj name="Equation" r:id="rId3" imgW="253800" imgH="2286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3619" y="2183740"/>
                          <a:ext cx="614855" cy="547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2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2936234"/>
                </p:ext>
              </p:extLst>
            </p:nvPr>
          </p:nvGraphicFramePr>
          <p:xfrm>
            <a:off x="1954086" y="2251787"/>
            <a:ext cx="62865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7" name="Equation" r:id="rId5" imgW="152280" imgH="203040" progId="Equation.3">
                    <p:embed/>
                  </p:oleObj>
                </mc:Choice>
                <mc:Fallback>
                  <p:oleObj name="Equation" r:id="rId5" imgW="152280" imgH="2030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4086" y="2251787"/>
                          <a:ext cx="628650" cy="488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0" y="2286000"/>
            <a:ext cx="6858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3) Not all functions have an inverse function. If a function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have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 inverse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function, it is unique.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3352800"/>
            <a:ext cx="6858000" cy="874008"/>
            <a:chOff x="0" y="4038600"/>
            <a:chExt cx="5105400" cy="874008"/>
          </a:xfrm>
        </p:grpSpPr>
        <p:sp>
          <p:nvSpPr>
            <p:cNvPr id="3084" name="Text Box 12"/>
            <p:cNvSpPr txBox="1">
              <a:spLocks noChangeArrowheads="1"/>
            </p:cNvSpPr>
            <p:nvPr/>
          </p:nvSpPr>
          <p:spPr bwMode="auto">
            <a:xfrm>
              <a:off x="0" y="4038600"/>
              <a:ext cx="510540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4) The graph of 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  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 contains the point 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(a, b)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 err="1">
                  <a:latin typeface="Times New Roman" pitchFamily="18" charset="0"/>
                  <a:cs typeface="Times New Roman" pitchFamily="18" charset="0"/>
                </a:rPr>
                <a:t>iff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 the graph of       contains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the point 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(b, a).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085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02102563"/>
                </p:ext>
              </p:extLst>
            </p:nvPr>
          </p:nvGraphicFramePr>
          <p:xfrm>
            <a:off x="1474893" y="4038600"/>
            <a:ext cx="3810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8" name="Equation" r:id="rId7" imgW="152280" imgH="203040" progId="Equation.3">
                    <p:embed/>
                  </p:oleObj>
                </mc:Choice>
                <mc:Fallback>
                  <p:oleObj name="Equation" r:id="rId7" imgW="152280" imgH="20304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4893" y="4038600"/>
                          <a:ext cx="381000" cy="488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6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05014969"/>
                </p:ext>
              </p:extLst>
            </p:nvPr>
          </p:nvGraphicFramePr>
          <p:xfrm>
            <a:off x="907627" y="4364920"/>
            <a:ext cx="342900" cy="547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9" name="Equation" r:id="rId8" imgW="253800" imgH="228600" progId="Equation.3">
                    <p:embed/>
                  </p:oleObj>
                </mc:Choice>
                <mc:Fallback>
                  <p:oleObj name="Equation" r:id="rId8" imgW="253800" imgH="2286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7627" y="4364920"/>
                          <a:ext cx="342900" cy="547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-23551" y="4419600"/>
            <a:ext cx="65532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5) You can test for inverses using 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horizontal line test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(Shows that the function is one-to-one, meaning each output corresponds to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exactly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one input.)</a:t>
            </a:r>
          </a:p>
          <a:p>
            <a:pPr eaLnBrk="1" hangingPunct="1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Functions that are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strictly monotonic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on their domains have inverse functions.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24029" y="7620000"/>
            <a:ext cx="6858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HW: Due Fri 03/30/12</a:t>
            </a:r>
          </a:p>
          <a:p>
            <a:pPr eaLnBrk="1" hangingPunct="1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5.3#23-28, 45, 71-76, 81-86</a:t>
            </a:r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0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0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83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18828" y="203200"/>
            <a:ext cx="8338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400" u="sng">
                <a:latin typeface="Times New Roman" pitchFamily="18" charset="0"/>
                <a:cs typeface="Times New Roman" pitchFamily="18" charset="0"/>
              </a:rPr>
              <a:t>Ex. 1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790313" y="208320"/>
            <a:ext cx="6067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Which of the functions has an inverse function?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17538" y="812800"/>
            <a:ext cx="2506662" cy="609600"/>
            <a:chOff x="617538" y="812800"/>
            <a:chExt cx="2506662" cy="609600"/>
          </a:xfrm>
        </p:grpSpPr>
        <p:sp>
          <p:nvSpPr>
            <p:cNvPr id="3079" name="Text Box 6"/>
            <p:cNvSpPr txBox="1">
              <a:spLocks noChangeArrowheads="1"/>
            </p:cNvSpPr>
            <p:nvPr/>
          </p:nvSpPr>
          <p:spPr bwMode="auto">
            <a:xfrm>
              <a:off x="617538" y="862013"/>
              <a:ext cx="4235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a)</a:t>
              </a:r>
            </a:p>
          </p:txBody>
        </p:sp>
        <p:graphicFrame>
          <p:nvGraphicFramePr>
            <p:cNvPr id="4103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5084072"/>
                </p:ext>
              </p:extLst>
            </p:nvPr>
          </p:nvGraphicFramePr>
          <p:xfrm>
            <a:off x="914400" y="812800"/>
            <a:ext cx="2209800" cy="60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3" name="Equation" r:id="rId3" imgW="1028520" imgH="228600" progId="Equation.3">
                    <p:embed/>
                  </p:oleObj>
                </mc:Choice>
                <mc:Fallback>
                  <p:oleObj name="Equation" r:id="rId3" imgW="102852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0" y="812800"/>
                          <a:ext cx="2209800" cy="609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711200"/>
            <a:ext cx="2671763" cy="38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0" y="1676400"/>
            <a:ext cx="51010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Since the function is strictly monotonic,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has an inverse. It would also pass the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HLT.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76723" y="6012656"/>
            <a:ext cx="2664004" cy="700088"/>
            <a:chOff x="176723" y="6012656"/>
            <a:chExt cx="2664004" cy="700088"/>
          </a:xfrm>
        </p:grpSpPr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176723" y="6096000"/>
              <a:ext cx="51809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b) </a:t>
              </a:r>
            </a:p>
          </p:txBody>
        </p:sp>
        <p:graphicFrame>
          <p:nvGraphicFramePr>
            <p:cNvPr id="4107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57782479"/>
                </p:ext>
              </p:extLst>
            </p:nvPr>
          </p:nvGraphicFramePr>
          <p:xfrm>
            <a:off x="630927" y="6012656"/>
            <a:ext cx="2209800" cy="700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4" name="Equation" r:id="rId6" imgW="1028520" imgH="228600" progId="Equation.3">
                    <p:embed/>
                  </p:oleObj>
                </mc:Choice>
                <mc:Fallback>
                  <p:oleObj name="Equation" r:id="rId6" imgW="1028520" imgH="2286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0927" y="6012656"/>
                          <a:ext cx="2209800" cy="7000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76722" y="3990370"/>
            <a:ext cx="309987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Also, note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f’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always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positive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which means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always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increasing.</a:t>
            </a:r>
          </a:p>
        </p:txBody>
      </p:sp>
      <p:graphicFrame>
        <p:nvGraphicFramePr>
          <p:cNvPr id="410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750672"/>
              </p:ext>
            </p:extLst>
          </p:nvPr>
        </p:nvGraphicFramePr>
        <p:xfrm>
          <a:off x="1014145" y="3330221"/>
          <a:ext cx="2049462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Equation" r:id="rId8" imgW="825480" imgH="215640" progId="Equation.3">
                  <p:embed/>
                </p:oleObj>
              </mc:Choice>
              <mc:Fallback>
                <p:oleObj name="Equation" r:id="rId8" imgW="825480" imgH="215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4145" y="3330221"/>
                        <a:ext cx="2049462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4775200"/>
            <a:ext cx="2686050" cy="387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0" y="7620000"/>
            <a:ext cx="478932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This graph fails the HLT. So it is not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one-to-one and can’t have an inverse.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  <p:bldP spid="4108" grpId="0"/>
      <p:bldP spid="41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4"/>
          <p:cNvSpPr txBox="1">
            <a:spLocks noChangeArrowheads="1"/>
          </p:cNvSpPr>
          <p:nvPr/>
        </p:nvSpPr>
        <p:spPr bwMode="auto">
          <a:xfrm>
            <a:off x="1492319" y="87085"/>
            <a:ext cx="43348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Derivative of an Inverse Function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82636" y="620505"/>
            <a:ext cx="50751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we are asked to find the derivative of an inverse function, how can we do it?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Let’s develop the formula: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99742" y="2819400"/>
            <a:ext cx="4993838" cy="627063"/>
            <a:chOff x="199742" y="2819400"/>
            <a:chExt cx="4993838" cy="627063"/>
          </a:xfrm>
        </p:grpSpPr>
        <p:sp>
          <p:nvSpPr>
            <p:cNvPr id="15366" name="Text Box 6"/>
            <p:cNvSpPr txBox="1">
              <a:spLocks noChangeArrowheads="1"/>
            </p:cNvSpPr>
            <p:nvPr/>
          </p:nvSpPr>
          <p:spPr bwMode="auto">
            <a:xfrm>
              <a:off x="199742" y="2819400"/>
              <a:ext cx="294022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Start with the identity:</a:t>
              </a:r>
            </a:p>
          </p:txBody>
        </p:sp>
        <p:graphicFrame>
          <p:nvGraphicFramePr>
            <p:cNvPr id="15367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2136178"/>
                </p:ext>
              </p:extLst>
            </p:nvPr>
          </p:nvGraphicFramePr>
          <p:xfrm>
            <a:off x="3106017" y="2819400"/>
            <a:ext cx="2087563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51" name="Equation" r:id="rId3" imgW="774360" imgH="203040" progId="Equation.3">
                    <p:embed/>
                  </p:oleObj>
                </mc:Choice>
                <mc:Fallback>
                  <p:oleObj name="Equation" r:id="rId3" imgW="774360" imgH="2030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6017" y="2819400"/>
                          <a:ext cx="2087563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12183" y="3505200"/>
            <a:ext cx="42923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Differentiate equation, w/ respect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x, using chain rule:</a:t>
            </a:r>
          </a:p>
        </p:txBody>
      </p:sp>
      <p:graphicFrame>
        <p:nvGraphicFramePr>
          <p:cNvPr id="1536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1370649"/>
              </p:ext>
            </p:extLst>
          </p:nvPr>
        </p:nvGraphicFramePr>
        <p:xfrm>
          <a:off x="1814408" y="4495800"/>
          <a:ext cx="3748191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2" name="Equation" r:id="rId5" imgW="1180800" imgH="203040" progId="Equation.3">
                  <p:embed/>
                </p:oleObj>
              </mc:Choice>
              <mc:Fallback>
                <p:oleObj name="Equation" r:id="rId5" imgW="1180800" imgH="203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4408" y="4495800"/>
                        <a:ext cx="3748191" cy="668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82636" y="1820834"/>
            <a:ext cx="58467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inverse of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f(x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, and we want to find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g’(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73808" y="5458469"/>
            <a:ext cx="2259012" cy="563563"/>
            <a:chOff x="831747" y="6555432"/>
            <a:chExt cx="2259012" cy="563563"/>
          </a:xfrm>
        </p:grpSpPr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>
              <a:off x="831747" y="6579245"/>
              <a:ext cx="13211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Solve for</a:t>
              </a:r>
            </a:p>
          </p:txBody>
        </p:sp>
        <p:graphicFrame>
          <p:nvGraphicFramePr>
            <p:cNvPr id="15375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00517192"/>
                </p:ext>
              </p:extLst>
            </p:nvPr>
          </p:nvGraphicFramePr>
          <p:xfrm>
            <a:off x="2023959" y="6555432"/>
            <a:ext cx="1066800" cy="563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53" name="Equation" r:id="rId7" imgW="368280" imgH="203040" progId="Equation.3">
                    <p:embed/>
                  </p:oleObj>
                </mc:Choice>
                <mc:Fallback>
                  <p:oleObj name="Equation" r:id="rId7" imgW="368280" imgH="20304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23959" y="6555432"/>
                          <a:ext cx="1066800" cy="5635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537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029196"/>
              </p:ext>
            </p:extLst>
          </p:nvPr>
        </p:nvGraphicFramePr>
        <p:xfrm>
          <a:off x="3106017" y="5710004"/>
          <a:ext cx="3447183" cy="126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4" name="Equation" r:id="rId9" imgW="1079280" imgH="419040" progId="Equation.3">
                  <p:embed/>
                </p:oleObj>
              </mc:Choice>
              <mc:Fallback>
                <p:oleObj name="Equation" r:id="rId9" imgW="1079280" imgH="4190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6017" y="5710004"/>
                        <a:ext cx="3447183" cy="1263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2895600" y="5437343"/>
            <a:ext cx="3733800" cy="20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8" grpId="0"/>
      <p:bldP spid="15371" grpId="0"/>
      <p:bldP spid="153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Text Box 4"/>
          <p:cNvSpPr txBox="1">
            <a:spLocks noChangeArrowheads="1"/>
          </p:cNvSpPr>
          <p:nvPr/>
        </p:nvSpPr>
        <p:spPr bwMode="auto">
          <a:xfrm>
            <a:off x="217488" y="252413"/>
            <a:ext cx="8338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u="sng">
                <a:latin typeface="Times New Roman" pitchFamily="18" charset="0"/>
                <a:cs typeface="Times New Roman" pitchFamily="18" charset="0"/>
              </a:rPr>
              <a:t>Ex. 1</a:t>
            </a: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516050"/>
              </p:ext>
            </p:extLst>
          </p:nvPr>
        </p:nvGraphicFramePr>
        <p:xfrm>
          <a:off x="1200150" y="0"/>
          <a:ext cx="314325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9" name="Equation" r:id="rId3" imgW="1143000" imgH="393480" progId="Equation.3">
                  <p:embed/>
                </p:oleObj>
              </mc:Choice>
              <mc:Fallback>
                <p:oleObj name="Equation" r:id="rId3" imgW="114300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0"/>
                        <a:ext cx="314325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60338" y="1471613"/>
            <a:ext cx="4645054" cy="627063"/>
            <a:chOff x="160338" y="1471613"/>
            <a:chExt cx="4645054" cy="627063"/>
          </a:xfrm>
        </p:grpSpPr>
        <p:sp>
          <p:nvSpPr>
            <p:cNvPr id="17414" name="Text Box 6"/>
            <p:cNvSpPr txBox="1">
              <a:spLocks noChangeArrowheads="1"/>
            </p:cNvSpPr>
            <p:nvPr/>
          </p:nvSpPr>
          <p:spPr bwMode="auto">
            <a:xfrm>
              <a:off x="160338" y="1471613"/>
              <a:ext cx="46450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a) What is the value of                   ? </a:t>
              </a:r>
            </a:p>
          </p:txBody>
        </p:sp>
        <p:graphicFrame>
          <p:nvGraphicFramePr>
            <p:cNvPr id="1741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1177998"/>
                </p:ext>
              </p:extLst>
            </p:nvPr>
          </p:nvGraphicFramePr>
          <p:xfrm>
            <a:off x="3010638" y="1471613"/>
            <a:ext cx="1219200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20" name="Equation" r:id="rId5" imgW="431640" imgH="228600" progId="Equation.3">
                    <p:embed/>
                  </p:oleObj>
                </mc:Choice>
                <mc:Fallback>
                  <p:oleObj name="Equation" r:id="rId5" imgW="43164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0638" y="1471613"/>
                          <a:ext cx="1219200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60338" y="1959683"/>
            <a:ext cx="570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This means that 3 is part of the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range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graphicFrame>
        <p:nvGraphicFramePr>
          <p:cNvPr id="1741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24147"/>
              </p:ext>
            </p:extLst>
          </p:nvPr>
        </p:nvGraphicFramePr>
        <p:xfrm>
          <a:off x="4495800" y="2270125"/>
          <a:ext cx="2057400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1" name="Equation" r:id="rId7" imgW="927000" imgH="393480" progId="Equation.3">
                  <p:embed/>
                </p:oleObj>
              </mc:Choice>
              <mc:Fallback>
                <p:oleObj name="Equation" r:id="rId7" imgW="927000" imgH="393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270125"/>
                        <a:ext cx="2057400" cy="125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977860"/>
              </p:ext>
            </p:extLst>
          </p:nvPr>
        </p:nvGraphicFramePr>
        <p:xfrm>
          <a:off x="5403738" y="3679371"/>
          <a:ext cx="914400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" name="Equation" r:id="rId9" imgW="355320" imgH="177480" progId="Equation.3">
                  <p:embed/>
                </p:oleObj>
              </mc:Choice>
              <mc:Fallback>
                <p:oleObj name="Equation" r:id="rId9" imgW="35532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3738" y="3679371"/>
                        <a:ext cx="914400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914400" y="2895600"/>
            <a:ext cx="2667000" cy="1130300"/>
            <a:chOff x="914400" y="2895600"/>
            <a:chExt cx="2667000" cy="1130300"/>
          </a:xfrm>
        </p:grpSpPr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914400" y="2895600"/>
              <a:ext cx="8366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So</a:t>
              </a:r>
            </a:p>
          </p:txBody>
        </p:sp>
        <p:graphicFrame>
          <p:nvGraphicFramePr>
            <p:cNvPr id="17421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91168706"/>
                </p:ext>
              </p:extLst>
            </p:nvPr>
          </p:nvGraphicFramePr>
          <p:xfrm>
            <a:off x="1771650" y="3251200"/>
            <a:ext cx="1809750" cy="774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23" name="Equation" r:id="rId11" imgW="660240" imgH="228600" progId="Equation.3">
                    <p:embed/>
                  </p:oleObj>
                </mc:Choice>
                <mc:Fallback>
                  <p:oleObj name="Equation" r:id="rId11" imgW="66024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1650" y="3251200"/>
                          <a:ext cx="1809750" cy="774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714500" y="3149600"/>
            <a:ext cx="20955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103188" y="4824413"/>
            <a:ext cx="52012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b) What is the value of                          ? </a:t>
            </a:r>
          </a:p>
        </p:txBody>
      </p:sp>
      <p:graphicFrame>
        <p:nvGraphicFramePr>
          <p:cNvPr id="1742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120858"/>
              </p:ext>
            </p:extLst>
          </p:nvPr>
        </p:nvGraphicFramePr>
        <p:xfrm>
          <a:off x="3117591" y="4613920"/>
          <a:ext cx="1371600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" name="Equation" r:id="rId13" imgW="545760" imgH="266400" progId="Equation.3">
                  <p:embed/>
                </p:oleObj>
              </mc:Choice>
              <mc:Fallback>
                <p:oleObj name="Equation" r:id="rId13" imgW="545760" imgH="2664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7591" y="4613920"/>
                        <a:ext cx="1371600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933337"/>
              </p:ext>
            </p:extLst>
          </p:nvPr>
        </p:nvGraphicFramePr>
        <p:xfrm>
          <a:off x="1066800" y="5384800"/>
          <a:ext cx="3333750" cy="131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" name="Equation" r:id="rId15" imgW="1358640" imgH="419040" progId="Equation.3">
                  <p:embed/>
                </p:oleObj>
              </mc:Choice>
              <mc:Fallback>
                <p:oleObj name="Equation" r:id="rId15" imgW="1358640" imgH="4190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384800"/>
                        <a:ext cx="3333750" cy="1316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63067"/>
              </p:ext>
            </p:extLst>
          </p:nvPr>
        </p:nvGraphicFramePr>
        <p:xfrm>
          <a:off x="4400550" y="5384800"/>
          <a:ext cx="1771650" cy="130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6" name="Equation" r:id="rId17" imgW="520560" imgH="419040" progId="Equation.3">
                  <p:embed/>
                </p:oleObj>
              </mc:Choice>
              <mc:Fallback>
                <p:oleObj name="Equation" r:id="rId17" imgW="520560" imgH="4190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0550" y="5384800"/>
                        <a:ext cx="1771650" cy="1308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7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148677"/>
              </p:ext>
            </p:extLst>
          </p:nvPr>
        </p:nvGraphicFramePr>
        <p:xfrm>
          <a:off x="2914650" y="7010400"/>
          <a:ext cx="66675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" name="Equation" r:id="rId19" imgW="266400" imgH="393480" progId="Equation.3">
                  <p:embed/>
                </p:oleObj>
              </mc:Choice>
              <mc:Fallback>
                <p:oleObj name="Equation" r:id="rId19" imgW="266400" imgH="3934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650" y="7010400"/>
                        <a:ext cx="666750" cy="132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8" name="Rectangle 20"/>
          <p:cNvSpPr>
            <a:spLocks noChangeArrowheads="1"/>
          </p:cNvSpPr>
          <p:nvPr/>
        </p:nvSpPr>
        <p:spPr bwMode="auto">
          <a:xfrm>
            <a:off x="2857500" y="6908800"/>
            <a:ext cx="742950" cy="172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/>
      <p:bldP spid="17422" grpId="0" animBg="1"/>
      <p:bldP spid="17423" grpId="0"/>
      <p:bldP spid="174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8" name="Text Box 4"/>
          <p:cNvSpPr txBox="1">
            <a:spLocks noChangeArrowheads="1"/>
          </p:cNvSpPr>
          <p:nvPr/>
        </p:nvSpPr>
        <p:spPr bwMode="auto">
          <a:xfrm>
            <a:off x="160338" y="354013"/>
            <a:ext cx="6461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u="sng"/>
              <a:t>Ex.2</a:t>
            </a:r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1085850" y="304800"/>
          <a:ext cx="2419350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1" name="Equation" r:id="rId3" imgW="876240" imgH="203040" progId="Equation.3">
                  <p:embed/>
                </p:oleObj>
              </mc:Choice>
              <mc:Fallback>
                <p:oleObj name="Equation" r:id="rId3" imgW="87624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5850" y="304800"/>
                        <a:ext cx="2419350" cy="65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8179781"/>
              </p:ext>
            </p:extLst>
          </p:nvPr>
        </p:nvGraphicFramePr>
        <p:xfrm>
          <a:off x="3609975" y="173038"/>
          <a:ext cx="2057400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2" name="Equation" r:id="rId5" imgW="622080" imgH="393480" progId="Equation.3">
                  <p:embed/>
                </p:oleObj>
              </mc:Choice>
              <mc:Fallback>
                <p:oleObj name="Equation" r:id="rId5" imgW="62208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9975" y="173038"/>
                        <a:ext cx="2057400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74638" y="1471613"/>
            <a:ext cx="6334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Find</a:t>
            </a:r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914400" y="1219200"/>
          <a:ext cx="1828800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3" name="Equation" r:id="rId7" imgW="520560" imgH="266400" progId="Equation.3">
                  <p:embed/>
                </p:oleObj>
              </mc:Choice>
              <mc:Fallback>
                <p:oleObj name="Equation" r:id="rId7" imgW="520560" imgH="266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19200"/>
                        <a:ext cx="1828800" cy="855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808691"/>
              </p:ext>
            </p:extLst>
          </p:nvPr>
        </p:nvGraphicFramePr>
        <p:xfrm>
          <a:off x="2799556" y="1143000"/>
          <a:ext cx="3906044" cy="1344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4" name="Equation" r:id="rId9" imgW="1320480" imgH="419040" progId="Equation.3">
                  <p:embed/>
                </p:oleObj>
              </mc:Choice>
              <mc:Fallback>
                <p:oleObj name="Equation" r:id="rId9" imgW="1320480" imgH="419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9556" y="1143000"/>
                        <a:ext cx="3906044" cy="1344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769841"/>
              </p:ext>
            </p:extLst>
          </p:nvPr>
        </p:nvGraphicFramePr>
        <p:xfrm>
          <a:off x="508000" y="2690019"/>
          <a:ext cx="1320800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5" name="Equation" r:id="rId11" imgW="419040" imgH="228600" progId="Equation.3">
                  <p:embed/>
                </p:oleObj>
              </mc:Choice>
              <mc:Fallback>
                <p:oleObj name="Equation" r:id="rId11" imgW="41904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690019"/>
                        <a:ext cx="1320800" cy="776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1989138" y="2894013"/>
            <a:ext cx="1620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occurs where </a:t>
            </a:r>
          </a:p>
        </p:txBody>
      </p:sp>
      <p:graphicFrame>
        <p:nvGraphicFramePr>
          <p:cNvPr id="1844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0430676"/>
              </p:ext>
            </p:extLst>
          </p:nvPr>
        </p:nvGraphicFramePr>
        <p:xfrm>
          <a:off x="3429000" y="2819400"/>
          <a:ext cx="327660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6" name="Equation" r:id="rId13" imgW="1066680" imgH="203040" progId="Equation.3">
                  <p:embed/>
                </p:oleObj>
              </mc:Choice>
              <mc:Fallback>
                <p:oleObj name="Equation" r:id="rId13" imgW="1066680" imgH="2030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819400"/>
                        <a:ext cx="3276600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5" name="Object 13"/>
          <p:cNvGraphicFramePr>
            <a:graphicFrameLocks noChangeAspect="1"/>
          </p:cNvGraphicFramePr>
          <p:nvPr/>
        </p:nvGraphicFramePr>
        <p:xfrm>
          <a:off x="3581400" y="3595688"/>
          <a:ext cx="1127125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7" name="Equation" r:id="rId15" imgW="431640" imgH="177480" progId="Equation.3">
                  <p:embed/>
                </p:oleObj>
              </mc:Choice>
              <mc:Fallback>
                <p:oleObj name="Equation" r:id="rId15" imgW="431640" imgH="177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595688"/>
                        <a:ext cx="1127125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6" name="Object 14"/>
          <p:cNvGraphicFramePr>
            <a:graphicFrameLocks noChangeAspect="1"/>
          </p:cNvGraphicFramePr>
          <p:nvPr/>
        </p:nvGraphicFramePr>
        <p:xfrm>
          <a:off x="5075238" y="3602038"/>
          <a:ext cx="1325562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8" name="Equation" r:id="rId17" imgW="355320" imgH="177480" progId="Equation.3">
                  <p:embed/>
                </p:oleObj>
              </mc:Choice>
              <mc:Fallback>
                <p:oleObj name="Equation" r:id="rId17" imgW="355320" imgH="1774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238" y="3602038"/>
                        <a:ext cx="1325562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8" name="Object 16"/>
          <p:cNvGraphicFramePr>
            <a:graphicFrameLocks noChangeAspect="1"/>
          </p:cNvGraphicFramePr>
          <p:nvPr/>
        </p:nvGraphicFramePr>
        <p:xfrm>
          <a:off x="2274888" y="4570413"/>
          <a:ext cx="2678112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9" name="Equation" r:id="rId19" imgW="1015920" imgH="419040" progId="Equation.3">
                  <p:embed/>
                </p:oleObj>
              </mc:Choice>
              <mc:Fallback>
                <p:oleObj name="Equation" r:id="rId19" imgW="1015920" imgH="4190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4888" y="4570413"/>
                        <a:ext cx="2678112" cy="134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8605015"/>
              </p:ext>
            </p:extLst>
          </p:nvPr>
        </p:nvGraphicFramePr>
        <p:xfrm>
          <a:off x="1143000" y="6400800"/>
          <a:ext cx="3733800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0" name="Equation" r:id="rId21" imgW="1130040" imgH="215640" progId="Equation.3">
                  <p:embed/>
                </p:oleObj>
              </mc:Choice>
              <mc:Fallback>
                <p:oleObj name="Equation" r:id="rId21" imgW="1130040" imgH="2156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6400800"/>
                        <a:ext cx="3733800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006624"/>
              </p:ext>
            </p:extLst>
          </p:nvPr>
        </p:nvGraphicFramePr>
        <p:xfrm>
          <a:off x="4953000" y="6477000"/>
          <a:ext cx="914400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1" name="Equation" r:id="rId23" imgW="241200" imgH="177480" progId="Equation.3">
                  <p:embed/>
                </p:oleObj>
              </mc:Choice>
              <mc:Fallback>
                <p:oleObj name="Equation" r:id="rId23" imgW="241200" imgH="1774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6477000"/>
                        <a:ext cx="914400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152561"/>
              </p:ext>
            </p:extLst>
          </p:nvPr>
        </p:nvGraphicFramePr>
        <p:xfrm>
          <a:off x="806450" y="7407275"/>
          <a:ext cx="3103077" cy="126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2" name="Equation" r:id="rId25" imgW="901440" imgH="393480" progId="Equation.3">
                  <p:embed/>
                </p:oleObj>
              </mc:Choice>
              <mc:Fallback>
                <p:oleObj name="Equation" r:id="rId25" imgW="901440" imgH="3934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450" y="7407275"/>
                        <a:ext cx="3103077" cy="1263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3886200" y="7772400"/>
            <a:ext cx="1676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3829050" y="7789863"/>
            <a:ext cx="1311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undefined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18443" grpId="0"/>
      <p:bldP spid="18453" grpId="0" animBg="1"/>
      <p:bldP spid="184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Text Box 4"/>
          <p:cNvSpPr txBox="1">
            <a:spLocks noChangeArrowheads="1"/>
          </p:cNvSpPr>
          <p:nvPr/>
        </p:nvSpPr>
        <p:spPr bwMode="auto">
          <a:xfrm>
            <a:off x="171450" y="304800"/>
            <a:ext cx="55579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u="sng">
                <a:latin typeface="Times New Roman" pitchFamily="18" charset="0"/>
                <a:ea typeface="Tahoma" pitchFamily="34" charset="0"/>
                <a:cs typeface="Times New Roman" pitchFamily="18" charset="0"/>
              </a:rPr>
              <a:t>Ex. 3</a:t>
            </a:r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                            for                                                  </a:t>
            </a:r>
            <a:endParaRPr lang="en-US" u="sng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942688"/>
              </p:ext>
            </p:extLst>
          </p:nvPr>
        </p:nvGraphicFramePr>
        <p:xfrm>
          <a:off x="800100" y="203200"/>
          <a:ext cx="15621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7" name="Equation" r:id="rId3" imgW="622080" imgH="228600" progId="Equation.3">
                  <p:embed/>
                </p:oleObj>
              </mc:Choice>
              <mc:Fallback>
                <p:oleObj name="Equation" r:id="rId3" imgW="62208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203200"/>
                        <a:ext cx="1562100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1975381"/>
              </p:ext>
            </p:extLst>
          </p:nvPr>
        </p:nvGraphicFramePr>
        <p:xfrm>
          <a:off x="3124200" y="304800"/>
          <a:ext cx="1066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8" name="Equation" r:id="rId5" imgW="355320" imgH="177480" progId="Equation.3">
                  <p:embed/>
                </p:oleObj>
              </mc:Choice>
              <mc:Fallback>
                <p:oleObj name="Equation" r:id="rId5" imgW="355320" imgH="177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04800"/>
                        <a:ext cx="10668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2495874"/>
              </p:ext>
            </p:extLst>
          </p:nvPr>
        </p:nvGraphicFramePr>
        <p:xfrm>
          <a:off x="4419600" y="304800"/>
          <a:ext cx="167640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9" name="Equation" r:id="rId7" imgW="799920" imgH="241200" progId="Equation.3">
                  <p:embed/>
                </p:oleObj>
              </mc:Choice>
              <mc:Fallback>
                <p:oleObj name="Equation" r:id="rId7" imgW="79992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04800"/>
                        <a:ext cx="1676400" cy="67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60338" y="963613"/>
            <a:ext cx="66976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Show that the slopes of the graphs of the two functions are reciprocals of each other at the points:		</a:t>
            </a:r>
          </a:p>
        </p:txBody>
      </p:sp>
      <p:graphicFrame>
        <p:nvGraphicFramePr>
          <p:cNvPr id="1946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579947"/>
              </p:ext>
            </p:extLst>
          </p:nvPr>
        </p:nvGraphicFramePr>
        <p:xfrm>
          <a:off x="304800" y="2032000"/>
          <a:ext cx="1666875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0" name="Equation" r:id="rId9" imgW="685800" imgH="203040" progId="Equation.3">
                  <p:embed/>
                </p:oleObj>
              </mc:Choice>
              <mc:Fallback>
                <p:oleObj name="Equation" r:id="rId9" imgW="685800" imgH="203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032000"/>
                        <a:ext cx="1666875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5950970"/>
              </p:ext>
            </p:extLst>
          </p:nvPr>
        </p:nvGraphicFramePr>
        <p:xfrm>
          <a:off x="3048000" y="1828800"/>
          <a:ext cx="2514600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" name="Equation" r:id="rId11" imgW="1041120" imgH="419040" progId="Equation.3">
                  <p:embed/>
                </p:oleObj>
              </mc:Choice>
              <mc:Fallback>
                <p:oleObj name="Equation" r:id="rId11" imgW="1041120" imgH="419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828800"/>
                        <a:ext cx="2514600" cy="1138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101600" y="2995613"/>
            <a:ext cx="43291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a) What’s the slope of the graph of </a:t>
            </a:r>
            <a:r>
              <a:rPr lang="en-US" i="1">
                <a:latin typeface="Times New Roman" pitchFamily="18" charset="0"/>
                <a:ea typeface="Tahoma" pitchFamily="34" charset="0"/>
                <a:cs typeface="Times New Roman" pitchFamily="18" charset="0"/>
              </a:rPr>
              <a:t>f</a:t>
            </a:r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at (2,4)?</a:t>
            </a:r>
          </a:p>
        </p:txBody>
      </p:sp>
      <p:graphicFrame>
        <p:nvGraphicFramePr>
          <p:cNvPr id="1946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2612042"/>
              </p:ext>
            </p:extLst>
          </p:nvPr>
        </p:nvGraphicFramePr>
        <p:xfrm>
          <a:off x="3048000" y="3429000"/>
          <a:ext cx="32766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2" name="Equation" r:id="rId13" imgW="1015920" imgH="203040" progId="Equation.3">
                  <p:embed/>
                </p:oleObj>
              </mc:Choice>
              <mc:Fallback>
                <p:oleObj name="Equation" r:id="rId13" imgW="1015920" imgH="2030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429000"/>
                        <a:ext cx="3276600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171450" y="4267200"/>
            <a:ext cx="41665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What’s the slope of the graph of </a:t>
            </a:r>
            <a:r>
              <a:rPr lang="en-US" i="1">
                <a:latin typeface="Times New Roman" pitchFamily="18" charset="0"/>
                <a:ea typeface="Tahoma" pitchFamily="34" charset="0"/>
                <a:cs typeface="Times New Roman" pitchFamily="18" charset="0"/>
              </a:rPr>
              <a:t>f</a:t>
            </a:r>
            <a:r>
              <a:rPr lang="en-US" baseline="3000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-1</a:t>
            </a:r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at (4,2)?</a:t>
            </a:r>
          </a:p>
        </p:txBody>
      </p:sp>
      <p:graphicFrame>
        <p:nvGraphicFramePr>
          <p:cNvPr id="1947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6752436"/>
              </p:ext>
            </p:extLst>
          </p:nvPr>
        </p:nvGraphicFramePr>
        <p:xfrm>
          <a:off x="3124200" y="4495800"/>
          <a:ext cx="3352800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3" name="Equation" r:id="rId15" imgW="1282680" imgH="419040" progId="Equation.3">
                  <p:embed/>
                </p:oleObj>
              </mc:Choice>
              <mc:Fallback>
                <p:oleObj name="Equation" r:id="rId15" imgW="1282680" imgH="4190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495800"/>
                        <a:ext cx="3352800" cy="1138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46038" y="5637213"/>
            <a:ext cx="4399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b) What’s the slope of the graph of </a:t>
            </a:r>
            <a:r>
              <a:rPr lang="en-US" i="1">
                <a:latin typeface="Times New Roman" pitchFamily="18" charset="0"/>
                <a:ea typeface="Tahoma" pitchFamily="34" charset="0"/>
                <a:cs typeface="Times New Roman" pitchFamily="18" charset="0"/>
              </a:rPr>
              <a:t>f</a:t>
            </a:r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at (3, 9)?</a:t>
            </a:r>
          </a:p>
        </p:txBody>
      </p:sp>
      <p:graphicFrame>
        <p:nvGraphicFramePr>
          <p:cNvPr id="1947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5719807"/>
              </p:ext>
            </p:extLst>
          </p:nvPr>
        </p:nvGraphicFramePr>
        <p:xfrm>
          <a:off x="2971800" y="6248400"/>
          <a:ext cx="31242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" name="Equation" r:id="rId17" imgW="1002960" imgH="203040" progId="Equation.3">
                  <p:embed/>
                </p:oleObj>
              </mc:Choice>
              <mc:Fallback>
                <p:oleObj name="Equation" r:id="rId17" imgW="1002960" imgH="2030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6248400"/>
                        <a:ext cx="3124200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228600" y="7010400"/>
            <a:ext cx="41665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What’s the slope of the graph of </a:t>
            </a:r>
            <a:r>
              <a:rPr lang="en-US" i="1">
                <a:latin typeface="Times New Roman" pitchFamily="18" charset="0"/>
                <a:ea typeface="Tahoma" pitchFamily="34" charset="0"/>
                <a:cs typeface="Times New Roman" pitchFamily="18" charset="0"/>
              </a:rPr>
              <a:t>f</a:t>
            </a:r>
            <a:r>
              <a:rPr lang="en-US" baseline="3000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-1</a:t>
            </a:r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at (9,3)?</a:t>
            </a:r>
          </a:p>
        </p:txBody>
      </p:sp>
      <p:graphicFrame>
        <p:nvGraphicFramePr>
          <p:cNvPr id="1947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696419"/>
              </p:ext>
            </p:extLst>
          </p:nvPr>
        </p:nvGraphicFramePr>
        <p:xfrm>
          <a:off x="3505200" y="7467600"/>
          <a:ext cx="2743200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" name="Equation" r:id="rId19" imgW="1269720" imgH="419040" progId="Equation.3">
                  <p:embed/>
                </p:oleObj>
              </mc:Choice>
              <mc:Fallback>
                <p:oleObj name="Equation" r:id="rId19" imgW="1269720" imgH="4190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7467600"/>
                        <a:ext cx="2743200" cy="1138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114800" y="1219200"/>
            <a:ext cx="2286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Tx/>
              <a:buAutoNum type="alphaLcParenR"/>
            </a:pPr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(2, 4)	and (4, 2)</a:t>
            </a:r>
          </a:p>
          <a:p>
            <a:pPr marL="342900" indent="-342900">
              <a:buFontTx/>
              <a:buAutoNum type="alphaLcParenR"/>
            </a:pPr>
            <a:r>
              <a:rPr lang="en-US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(3, 9) and (9,3)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/>
      <p:bldP spid="19467" grpId="0"/>
      <p:bldP spid="19469" grpId="0"/>
      <p:bldP spid="19471" grpId="0"/>
      <p:bldP spid="19473" grpId="0"/>
      <p:bldP spid="19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</TotalTime>
  <Words>516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 Johns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St. Johns County Schools</dc:creator>
  <cp:lastModifiedBy>Raja, Sheila</cp:lastModifiedBy>
  <cp:revision>38</cp:revision>
  <dcterms:created xsi:type="dcterms:W3CDTF">2008-02-04T17:06:20Z</dcterms:created>
  <dcterms:modified xsi:type="dcterms:W3CDTF">2012-03-28T18:06:08Z</dcterms:modified>
</cp:coreProperties>
</file>